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1" r:id="rId2"/>
    <p:sldId id="264" r:id="rId3"/>
    <p:sldId id="265" r:id="rId4"/>
    <p:sldId id="258" r:id="rId5"/>
    <p:sldId id="256" r:id="rId6"/>
    <p:sldId id="257" r:id="rId7"/>
    <p:sldId id="259" r:id="rId8"/>
    <p:sldId id="260" r:id="rId9"/>
    <p:sldId id="262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451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692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33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12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77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01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00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357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18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120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7894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984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8038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496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76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97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D3AD7-7BF0-42B1-9986-89531C50235B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05955C8-E763-4C20-9B3B-5CA8810DE2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22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1089" y="893985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Тема </a:t>
            </a:r>
            <a:r>
              <a:rPr lang="ru-RU" sz="4800" dirty="0"/>
              <a:t>3</a:t>
            </a:r>
            <a:r>
              <a:rPr lang="ru-RU" sz="4800" dirty="0" smtClean="0"/>
              <a:t>. </a:t>
            </a:r>
            <a:r>
              <a:rPr lang="ru-RU" sz="4800" dirty="0"/>
              <a:t>Лекция </a:t>
            </a:r>
            <a:r>
              <a:rPr lang="ru-RU" sz="4800" dirty="0"/>
              <a:t>3</a:t>
            </a:r>
            <a:r>
              <a:rPr lang="ru-RU" sz="4800" dirty="0" smtClean="0"/>
              <a:t> </a:t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400" dirty="0"/>
              <a:t>Основные метеорологические факторы зимнего периода.</a:t>
            </a:r>
            <a:endParaRPr lang="ru-RU" sz="7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1956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9505" y="696196"/>
            <a:ext cx="101973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0" dirty="0" smtClean="0">
                <a:solidFill>
                  <a:srgbClr val="353F4A"/>
                </a:solidFill>
                <a:effectLst/>
              </a:rPr>
              <a:t>	Под трудностью зимнего содержания следует понимать суммарную характеристику условий, в которых приходится вести борьбу со снегом и льдом на дорогах, чтобы обеспечить бесперебойный проезд зимой. От трудности зимнего содержания зависит потребность в затратах труда, материалов, </a:t>
            </a:r>
            <a:r>
              <a:rPr lang="ru-RU" sz="2400" i="0" dirty="0" err="1" smtClean="0">
                <a:solidFill>
                  <a:srgbClr val="353F4A"/>
                </a:solidFill>
                <a:effectLst/>
              </a:rPr>
              <a:t>энерго</a:t>
            </a:r>
            <a:r>
              <a:rPr lang="ru-RU" sz="2400" i="0" dirty="0" smtClean="0">
                <a:solidFill>
                  <a:srgbClr val="353F4A"/>
                </a:solidFill>
                <a:effectLst/>
              </a:rPr>
              <a:t>- и </a:t>
            </a:r>
            <a:r>
              <a:rPr lang="ru-RU" sz="2400" i="0" dirty="0" err="1" smtClean="0">
                <a:solidFill>
                  <a:srgbClr val="353F4A"/>
                </a:solidFill>
                <a:effectLst/>
              </a:rPr>
              <a:t>машино</a:t>
            </a:r>
            <a:r>
              <a:rPr lang="ru-RU" sz="2400" i="0" dirty="0" smtClean="0">
                <a:solidFill>
                  <a:srgbClr val="353F4A"/>
                </a:solidFill>
                <a:effectLst/>
              </a:rPr>
              <a:t>-ресурсов, денежных средств на содержание дорог зимой. В свою очередь, трудность зимнего содержания зависит от большого количества факторов, которые можно объединить в три основные группы: эксплуатационные, природно-климатические, проектно-строительные.</a:t>
            </a:r>
          </a:p>
          <a:p>
            <a:pPr algn="just"/>
            <a:r>
              <a:rPr lang="ru-RU" sz="2400" b="1" i="0" dirty="0" smtClean="0">
                <a:solidFill>
                  <a:srgbClr val="353F4A"/>
                </a:solidFill>
                <a:effectLst/>
              </a:rPr>
              <a:t>Метеорологические факторы - </a:t>
            </a:r>
            <a:r>
              <a:rPr lang="ru-RU" sz="2400" i="0" dirty="0" smtClean="0">
                <a:solidFill>
                  <a:srgbClr val="353F4A"/>
                </a:solidFill>
                <a:effectLst/>
              </a:rPr>
              <a:t>это продолжительность периода зимнего содержания дорог, </a:t>
            </a:r>
            <a:r>
              <a:rPr lang="ru-RU" sz="2400" i="0" dirty="0" err="1" smtClean="0">
                <a:solidFill>
                  <a:srgbClr val="353F4A"/>
                </a:solidFill>
                <a:effectLst/>
              </a:rPr>
              <a:t>метелевый</a:t>
            </a:r>
            <a:r>
              <a:rPr lang="ru-RU" sz="2400" i="0" dirty="0" smtClean="0">
                <a:solidFill>
                  <a:srgbClr val="353F4A"/>
                </a:solidFill>
                <a:effectLst/>
              </a:rPr>
              <a:t> режим, ветровой режим температурный режим, количество и вид осадков, высота смежного покрова.</a:t>
            </a:r>
            <a:endParaRPr lang="ru-RU" sz="2400" i="0" dirty="0">
              <a:solidFill>
                <a:srgbClr val="353F4A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83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53987" y="-40812"/>
            <a:ext cx="10125635" cy="689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ФАКТОРЫ, ВЛИЯЩИЕ НА СОСТАВ РАБОТ И ТРУДНОСТЬ ЗИМНЕГО СОДЕРЖАНИЯ ДОРОГ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Трудность зимнего содержание дороги зависит от сочетания ряда факторов, которые могут быть разбиты на следующие основные группы: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природно-климатические;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проектно-строительные;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эксплуатационные.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природно-климатическим факторам относят: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метеорологические;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рельеф;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растительность.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Метеорологические факторы: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периода зимнего содержание дорог;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метелевый режим;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ветровой режим;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температурный режим;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и вид осадков;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высота снежного покрова.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эти факторы взаимосвязаны и могут встречаться в различных сочетаниях.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17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63" y="1628800"/>
            <a:ext cx="2592288" cy="3861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549" y="1628800"/>
            <a:ext cx="2592288" cy="3861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Метеорологическое обеспечение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05735" y="1628800"/>
            <a:ext cx="43587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cs typeface="Times New Roman" panose="02020603050405020304" pitchFamily="18" charset="0"/>
              </a:rPr>
              <a:t>Возможная комплектность (датчики): </a:t>
            </a:r>
            <a:endParaRPr lang="ru-RU" sz="2000" b="1" dirty="0" smtClean="0"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cs typeface="Times New Roman" panose="02020603050405020304" pitchFamily="18" charset="0"/>
              </a:rPr>
              <a:t>атмосферного давления</a:t>
            </a:r>
            <a:r>
              <a:rPr lang="ru-RU" sz="2000" b="1" dirty="0"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cs typeface="Times New Roman" panose="02020603050405020304" pitchFamily="18" charset="0"/>
              </a:rPr>
              <a:t>температуры и влажности воздуха</a:t>
            </a:r>
            <a:r>
              <a:rPr lang="ru-RU" sz="2000" b="1" dirty="0"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cs typeface="Times New Roman" panose="02020603050405020304" pitchFamily="18" charset="0"/>
              </a:rPr>
              <a:t>направления и скорости ветра</a:t>
            </a:r>
            <a:r>
              <a:rPr lang="ru-RU" sz="2000" b="1" dirty="0"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cs typeface="Times New Roman" panose="02020603050405020304" pitchFamily="18" charset="0"/>
              </a:rPr>
              <a:t>вида и интенсивности осадков</a:t>
            </a:r>
            <a:r>
              <a:rPr lang="ru-RU" sz="2000" b="1" dirty="0"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cs typeface="Times New Roman" panose="02020603050405020304" pitchFamily="18" charset="0"/>
              </a:rPr>
              <a:t>определения параметров дорожного покрытия</a:t>
            </a:r>
          </a:p>
        </p:txBody>
      </p:sp>
    </p:spTree>
    <p:extLst>
      <p:ext uri="{BB962C8B-B14F-4D97-AF65-F5344CB8AC3E}">
        <p14:creationId xmlns:p14="http://schemas.microsoft.com/office/powerpoint/2010/main" val="104590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578" t="25605" r="25329" b="29864"/>
          <a:stretch/>
        </p:blipFill>
        <p:spPr>
          <a:xfrm>
            <a:off x="2328444" y="1038680"/>
            <a:ext cx="7902008" cy="5530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2495600" y="189512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Схема получения гидрометеорологической информации в дорожном хозяйстве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2416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132" t="29671" r="24396" b="27472"/>
          <a:stretch/>
        </p:blipFill>
        <p:spPr>
          <a:xfrm>
            <a:off x="3003082" y="1038680"/>
            <a:ext cx="6192688" cy="4472497"/>
          </a:xfrm>
          <a:prstGeom prst="rect">
            <a:avLst/>
          </a:prstGeo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2495601" y="404665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Пример отображения информации об осадках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35560" y="5622580"/>
            <a:ext cx="79277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АКСОПРИ </a:t>
            </a:r>
            <a:r>
              <a:rPr lang="ru-RU" sz="1400" dirty="0"/>
              <a:t>(автоматизированный комплекс сбора, обработки и представления радиолокационной информации</a:t>
            </a:r>
            <a:r>
              <a:rPr lang="ru-RU" sz="1400" dirty="0"/>
              <a:t>) - 120км(зимой), 200км(летом)</a:t>
            </a:r>
          </a:p>
          <a:p>
            <a:r>
              <a:rPr lang="ru-RU" dirty="0"/>
              <a:t>МЕТЕОЯЧЕЙКА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26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B4V3LoJCUAAwNz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447" y="1192450"/>
            <a:ext cx="3832558" cy="2185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nlfabric.files.wordpress.com/2014/11/st-paul-park-3.jpg?w=547&amp;h=3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005" y="1209972"/>
            <a:ext cx="3755167" cy="2167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prung.com/sites/default/files/styles/medium/public/galleries/1.6.2_ChicagoSalt_4_1.jpg?itok=2wkiKdE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3501009"/>
            <a:ext cx="7391571" cy="3120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Хранение реагентов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90062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acqueeneq.com/wp-content/uploads/2013/04/MA_DOT_StorageTanks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45" y="1270513"/>
            <a:ext cx="5528603" cy="5582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-15075761" y="21279497"/>
            <a:ext cx="66211" cy="5092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Хранение реагентов</a:t>
            </a:r>
            <a:endParaRPr lang="ru-RU" sz="2800" dirty="0"/>
          </a:p>
        </p:txBody>
      </p:sp>
      <p:pic>
        <p:nvPicPr>
          <p:cNvPr id="3076" name="Picture 4" descr="http://www.polyprocessing.com/images/uploads/Bunge_Oils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94" y="1270513"/>
            <a:ext cx="5331655" cy="5582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495601" y="332657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Хранение реагентов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8192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6170" y="1488686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Arial" charset="0"/>
              </a:rPr>
              <a:t>Список литературы :</a:t>
            </a:r>
            <a:endParaRPr lang="ru-RU" sz="2400" b="1" u="sng" dirty="0">
              <a:latin typeface="Arial" charset="0"/>
            </a:endParaRPr>
          </a:p>
          <a:p>
            <a:pPr>
              <a:defRPr/>
            </a:pPr>
            <a:endParaRPr lang="ru-RU" sz="2400" b="1" u="sng" dirty="0">
              <a:latin typeface="Arial" charset="0"/>
            </a:endParaRPr>
          </a:p>
          <a:p>
            <a:pPr>
              <a:defRPr/>
            </a:pPr>
            <a:r>
              <a:rPr lang="ru-RU" sz="2400" b="1" dirty="0">
                <a:latin typeface="Arial" charset="0"/>
              </a:rPr>
              <a:t>          </a:t>
            </a:r>
            <a:r>
              <a:rPr lang="ru-RU" sz="2400" b="1" dirty="0"/>
              <a:t> 1. Васильев А.П</a:t>
            </a:r>
            <a:r>
              <a:rPr lang="ru-RU" sz="2400" dirty="0"/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sz="2400" b="1" dirty="0"/>
              <a:t>           2. Васильев А.П. и др. </a:t>
            </a:r>
            <a:r>
              <a:rPr lang="ru-RU" sz="2400" dirty="0"/>
              <a:t>Строительство и реконструкция автомобильных дорог: Справочная энциклопедия дорожника (СЭД). Т. </a:t>
            </a:r>
            <a:r>
              <a:rPr lang="en-US" sz="2400" dirty="0"/>
              <a:t>I</a:t>
            </a:r>
            <a:r>
              <a:rPr lang="ru-RU" sz="2400" dirty="0"/>
              <a:t>  М.: </a:t>
            </a:r>
            <a:r>
              <a:rPr lang="ru-RU" sz="2400" dirty="0" err="1"/>
              <a:t>Информавтодор</a:t>
            </a:r>
            <a:r>
              <a:rPr lang="ru-RU" sz="2400" dirty="0"/>
              <a:t>, 2015</a:t>
            </a:r>
            <a:r>
              <a:rPr lang="ru-RU" sz="2400" dirty="0" smtClean="0"/>
              <a:t>.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7452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2176" y="1595390"/>
            <a:ext cx="84644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Контрольные вопросы:</a:t>
            </a:r>
          </a:p>
          <a:p>
            <a:endParaRPr lang="ru-RU" sz="2800" dirty="0"/>
          </a:p>
          <a:p>
            <a:pPr marL="342900" indent="-342900">
              <a:buAutoNum type="arabicPeriod"/>
            </a:pPr>
            <a:r>
              <a:rPr lang="ru-RU" sz="2800" i="0" dirty="0" smtClean="0">
                <a:solidFill>
                  <a:srgbClr val="353F4A"/>
                </a:solidFill>
                <a:effectLst/>
              </a:rPr>
              <a:t>Что такое </a:t>
            </a:r>
            <a:r>
              <a:rPr lang="ru-RU" sz="2800" dirty="0">
                <a:solidFill>
                  <a:srgbClr val="353F4A"/>
                </a:solidFill>
              </a:rPr>
              <a:t>м</a:t>
            </a:r>
            <a:r>
              <a:rPr lang="ru-RU" sz="2800" i="0" dirty="0" smtClean="0">
                <a:solidFill>
                  <a:srgbClr val="353F4A"/>
                </a:solidFill>
                <a:effectLst/>
              </a:rPr>
              <a:t>етеорологические факторы</a:t>
            </a:r>
            <a:r>
              <a:rPr lang="kk-KZ" sz="2800" dirty="0" smtClean="0"/>
              <a:t>?</a:t>
            </a:r>
            <a:endParaRPr lang="kk-KZ" sz="2800" dirty="0"/>
          </a:p>
          <a:p>
            <a:pPr marL="342900" indent="-342900">
              <a:buAutoNum type="arabicPeriod"/>
            </a:pPr>
            <a:r>
              <a:rPr lang="kk-KZ" sz="2800" dirty="0"/>
              <a:t>Какие </a:t>
            </a:r>
            <a:r>
              <a:rPr lang="kk-KZ" sz="2800" dirty="0" smtClean="0"/>
              <a:t>сушествуют </a:t>
            </a:r>
            <a:r>
              <a:rPr lang="kk-KZ" sz="2800" dirty="0" smtClean="0"/>
              <a:t>факторы влияния на состав работ?</a:t>
            </a:r>
            <a:endParaRPr lang="kk-KZ" sz="2800" dirty="0"/>
          </a:p>
          <a:p>
            <a:pPr marL="342900" indent="-342900">
              <a:buAutoNum type="arabicPeriod"/>
            </a:pPr>
            <a:r>
              <a:rPr lang="kk-KZ" sz="2800" smtClean="0"/>
              <a:t>Что входит в метерологическое обеспечение?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1545534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</TotalTime>
  <Words>168</Words>
  <Application>Microsoft Office PowerPoint</Application>
  <PresentationFormat>Широкоэкранный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Тема 3. Лекция 3   Основные метеорологические факторы зимнего периода.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6</cp:revision>
  <dcterms:created xsi:type="dcterms:W3CDTF">2021-09-17T14:53:43Z</dcterms:created>
  <dcterms:modified xsi:type="dcterms:W3CDTF">2021-09-17T16:54:27Z</dcterms:modified>
</cp:coreProperties>
</file>